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1" r:id="rId3"/>
    <p:sldId id="264" r:id="rId4"/>
    <p:sldId id="273" r:id="rId5"/>
    <p:sldId id="263" r:id="rId6"/>
    <p:sldId id="274" r:id="rId7"/>
    <p:sldId id="266" r:id="rId8"/>
    <p:sldId id="267" r:id="rId9"/>
    <p:sldId id="269" r:id="rId10"/>
    <p:sldId id="275" r:id="rId11"/>
    <p:sldId id="272" r:id="rId12"/>
    <p:sldId id="271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259"/>
    <a:srgbClr val="F1BE48"/>
    <a:srgbClr val="C8102E"/>
    <a:srgbClr val="7A6E67"/>
    <a:srgbClr val="F2BF49"/>
    <a:srgbClr val="ADA07A"/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6" autoAdjust="0"/>
    <p:restoredTop sz="88392" autoAdjust="0"/>
  </p:normalViewPr>
  <p:slideViewPr>
    <p:cSldViewPr>
      <p:cViewPr varScale="1">
        <p:scale>
          <a:sx n="68" d="100"/>
          <a:sy n="68" d="100"/>
        </p:scale>
        <p:origin x="28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72"/>
    </p:cViewPr>
  </p:notesTextViewPr>
  <p:notesViewPr>
    <p:cSldViewPr snapToGrid="0" snapToObjects="1">
      <p:cViewPr varScale="1">
        <p:scale>
          <a:sx n="120" d="100"/>
          <a:sy n="120" d="100"/>
        </p:scale>
        <p:origin x="-40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F61817A-E19D-4A11-86D0-3891B0821BEE}"/>
    <pc:docChg chg="modSld">
      <pc:chgData name="" userId="" providerId="" clId="Web-{BF61817A-E19D-4A11-86D0-3891B0821BEE}" dt="2019-05-17T21:14:20.323" v="31" actId="20577"/>
      <pc:docMkLst>
        <pc:docMk/>
      </pc:docMkLst>
      <pc:sldChg chg="addSp delSp modSp">
        <pc:chgData name="" userId="" providerId="" clId="Web-{BF61817A-E19D-4A11-86D0-3891B0821BEE}" dt="2019-05-17T21:14:20.323" v="31" actId="20577"/>
        <pc:sldMkLst>
          <pc:docMk/>
          <pc:sldMk cId="78157987" sldId="261"/>
        </pc:sldMkLst>
        <pc:spChg chg="mod">
          <ac:chgData name="" userId="" providerId="" clId="Web-{BF61817A-E19D-4A11-86D0-3891B0821BEE}" dt="2019-05-17T21:14:20.323" v="31" actId="20577"/>
          <ac:spMkLst>
            <pc:docMk/>
            <pc:sldMk cId="78157987" sldId="261"/>
            <ac:spMk id="2" creationId="{00000000-0000-0000-0000-000000000000}"/>
          </ac:spMkLst>
        </pc:spChg>
        <pc:spChg chg="del">
          <ac:chgData name="" userId="" providerId="" clId="Web-{BF61817A-E19D-4A11-86D0-3891B0821BEE}" dt="2019-05-17T21:12:06.417" v="25"/>
          <ac:spMkLst>
            <pc:docMk/>
            <pc:sldMk cId="78157987" sldId="261"/>
            <ac:spMk id="3" creationId="{00000000-0000-0000-0000-000000000000}"/>
          </ac:spMkLst>
        </pc:spChg>
        <pc:picChg chg="add mod ord">
          <ac:chgData name="" userId="" providerId="" clId="Web-{BF61817A-E19D-4A11-86D0-3891B0821BEE}" dt="2019-05-17T21:12:45.323" v="29" actId="1076"/>
          <ac:picMkLst>
            <pc:docMk/>
            <pc:sldMk cId="78157987" sldId="261"/>
            <ac:picMk id="5" creationId="{937B6220-D05D-4BC4-83B2-9FB8D870CF54}"/>
          </ac:picMkLst>
        </pc:picChg>
      </pc:sldChg>
      <pc:sldChg chg="modSp">
        <pc:chgData name="" userId="" providerId="" clId="Web-{BF61817A-E19D-4A11-86D0-3891B0821BEE}" dt="2019-05-17T21:09:13.620" v="24" actId="20577"/>
        <pc:sldMkLst>
          <pc:docMk/>
          <pc:sldMk cId="1986938647" sldId="264"/>
        </pc:sldMkLst>
        <pc:spChg chg="mod">
          <ac:chgData name="" userId="" providerId="" clId="Web-{BF61817A-E19D-4A11-86D0-3891B0821BEE}" dt="2019-05-17T21:09:13.620" v="24" actId="20577"/>
          <ac:spMkLst>
            <pc:docMk/>
            <pc:sldMk cId="1986938647" sldId="264"/>
            <ac:spMk id="6" creationId="{00000000-0000-0000-0000-000000000000}"/>
          </ac:spMkLst>
        </pc:spChg>
        <pc:spChg chg="mod">
          <ac:chgData name="" userId="" providerId="" clId="Web-{BF61817A-E19D-4A11-86D0-3891B0821BEE}" dt="2019-05-17T21:07:36.511" v="15" actId="14100"/>
          <ac:spMkLst>
            <pc:docMk/>
            <pc:sldMk cId="1986938647" sldId="264"/>
            <ac:spMk id="9" creationId="{00000000-0000-0000-0000-000000000000}"/>
          </ac:spMkLst>
        </pc:spChg>
        <pc:spChg chg="mod">
          <ac:chgData name="" userId="" providerId="" clId="Web-{BF61817A-E19D-4A11-86D0-3891B0821BEE}" dt="2019-05-17T21:08:46.745" v="21" actId="14100"/>
          <ac:spMkLst>
            <pc:docMk/>
            <pc:sldMk cId="1986938647" sldId="264"/>
            <ac:spMk id="10" creationId="{00000000-0000-0000-0000-000000000000}"/>
          </ac:spMkLst>
        </pc:spChg>
        <pc:spChg chg="mod">
          <ac:chgData name="" userId="" providerId="" clId="Web-{BF61817A-E19D-4A11-86D0-3891B0821BEE}" dt="2019-05-17T21:08:59.167" v="23" actId="14100"/>
          <ac:spMkLst>
            <pc:docMk/>
            <pc:sldMk cId="1986938647" sldId="264"/>
            <ac:spMk id="11" creationId="{00000000-0000-0000-0000-000000000000}"/>
          </ac:spMkLst>
        </pc:spChg>
        <pc:picChg chg="mod">
          <ac:chgData name="" userId="" providerId="" clId="Web-{BF61817A-E19D-4A11-86D0-3891B0821BEE}" dt="2019-05-17T21:08:11.402" v="18" actId="1076"/>
          <ac:picMkLst>
            <pc:docMk/>
            <pc:sldMk cId="1986938647" sldId="264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FD408-A865-FD43-BD8A-60A14765CAA4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FBDB0-09E2-4741-A27D-AF8AA3540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11DA4-9F5C-6145-8010-1CB02F8CA18F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42586-8D9D-F44D-952F-229CE4F75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r>
              <a:rPr lang="en-US" baseline="0" dirty="0" smtClean="0"/>
              <a:t> might he have found the fungus? Specific search? In his own garden?</a:t>
            </a:r>
            <a:endParaRPr lang="en-US" dirty="0" smtClean="0"/>
          </a:p>
          <a:p>
            <a:r>
              <a:rPr lang="en-US" dirty="0" smtClean="0"/>
              <a:t>Fungus:</a:t>
            </a:r>
            <a:r>
              <a:rPr lang="en-US" baseline="0" dirty="0" smtClean="0"/>
              <a:t> feeds on organic matter (includes molds, yeasts, mushrooms)</a:t>
            </a:r>
            <a:endParaRPr lang="en-US" dirty="0" smtClean="0"/>
          </a:p>
          <a:p>
            <a:r>
              <a:rPr lang="en-US" dirty="0" smtClean="0"/>
              <a:t>Confluent: flowing together;</a:t>
            </a:r>
            <a:r>
              <a:rPr lang="en-US" baseline="0" dirty="0" smtClean="0"/>
              <a:t> merging</a:t>
            </a:r>
            <a:endParaRPr lang="en-US" dirty="0" smtClean="0"/>
          </a:p>
          <a:p>
            <a:r>
              <a:rPr lang="en-US" dirty="0" smtClean="0"/>
              <a:t>“Sap.” = saprobe</a:t>
            </a:r>
            <a:r>
              <a:rPr lang="en-US" baseline="0" dirty="0" smtClean="0"/>
              <a:t> (probably). Fungus exists on dead cells of the leaves, not causing a fungal disease. Therefore not a parasite, which Carver mentions elsewhere in the letter.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2586-8D9D-F44D-952F-229CE4F75F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9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 Type Carver</a:t>
            </a:r>
            <a:r>
              <a:rPr lang="en-US" baseline="0" dirty="0" smtClean="0"/>
              <a:t> described?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2586-8D9D-F44D-952F-229CE4F75F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9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colored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2586-8D9D-F44D-952F-229CE4F75F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6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2586-8D9D-F44D-952F-229CE4F75F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2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Procumbent:</a:t>
            </a:r>
          </a:p>
          <a:p>
            <a:r>
              <a:rPr lang="en-US" dirty="0" err="1" smtClean="0"/>
              <a:t>Chapperal</a:t>
            </a:r>
            <a:r>
              <a:rPr lang="en-US" dirty="0" smtClean="0"/>
              <a:t>: dense growth of shrubs or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2586-8D9D-F44D-952F-229CE4F75F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7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</p:spPr>
        <p:txBody>
          <a:bodyPr anchor="b"/>
          <a:lstStyle>
            <a:lvl1pPr>
              <a:defRPr>
                <a:solidFill>
                  <a:srgbClr val="F1B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rgbClr val="6E6259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11" descr="ISU LEFT white.eps"/>
          <p:cNvPicPr>
            <a:picLocks noChangeAspect="1"/>
          </p:cNvPicPr>
          <p:nvPr userDrawn="1"/>
        </p:nvPicPr>
        <p:blipFill>
          <a:blip r:embed="rId2"/>
          <a:srcRect b="38235"/>
          <a:stretch>
            <a:fillRect/>
          </a:stretch>
        </p:blipFill>
        <p:spPr bwMode="auto">
          <a:xfrm>
            <a:off x="533400" y="830263"/>
            <a:ext cx="4724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95400"/>
            <a:ext cx="3886200" cy="381000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Unit Name Goes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11" descr="ISU LEFT white.eps"/>
          <p:cNvPicPr>
            <a:picLocks noChangeAspect="1"/>
          </p:cNvPicPr>
          <p:nvPr userDrawn="1"/>
        </p:nvPicPr>
        <p:blipFill>
          <a:blip r:embed="rId13"/>
          <a:srcRect b="38235"/>
          <a:stretch>
            <a:fillRect/>
          </a:stretch>
        </p:blipFill>
        <p:spPr bwMode="auto">
          <a:xfrm>
            <a:off x="533400" y="6365927"/>
            <a:ext cx="3200400" cy="2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67388" y="631031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r>
              <a:rPr lang="en-US" dirty="0"/>
              <a:t>Unit Name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8102E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8102E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8102E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8102E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8102E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dm16001.contentdm.oclc.org/cdm/ref/collection/p16001coll16/id/119" TargetMode="External"/><Relationship Id="rId7" Type="http://schemas.openxmlformats.org/officeDocument/2006/relationships/image" Target="../media/image11.jpg"/><Relationship Id="rId2" Type="http://schemas.openxmlformats.org/officeDocument/2006/relationships/hyperlink" Target="https://n2t.net/ark:/87292/w9jk7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/2.0/?ref=ccsearch&amp;atype=rich" TargetMode="External"/><Relationship Id="rId5" Type="http://schemas.openxmlformats.org/officeDocument/2006/relationships/hyperlink" Target="https://www.flickr.com/photos/21920030@N02" TargetMode="External"/><Relationship Id="rId4" Type="http://schemas.openxmlformats.org/officeDocument/2006/relationships/hyperlink" Target="https://www.flickr.com/photos/21920030@N02/4111929418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n2t.net/ark:/87292/w9nc4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/2.0/?ref=ccsearch&amp;atype=rich" TargetMode="External"/><Relationship Id="rId5" Type="http://schemas.openxmlformats.org/officeDocument/2006/relationships/hyperlink" Target="https://www.flickr.com/photos/16914249@N08" TargetMode="External"/><Relationship Id="rId4" Type="http://schemas.openxmlformats.org/officeDocument/2006/relationships/hyperlink" Target="https://www.flickr.com/photos/16914249@N08/249536107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dm16001.contentdm.oclc.org/cdm/ref/collection/p15031coll7/id/17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dm16001.contentdm.oclc.org/cdm/ref/collection/p15031coll7/id/2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cdm16001.contentdm.oclc.org/cdm/ref/collection/p16001coll16/id/17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dm16001.contentdm.oclc.org/cdm/ref/collection/p16001coll16/id/4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Observing &amp; Communicating Observations of Nature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Naturalists </a:t>
            </a:r>
            <a:r>
              <a:rPr lang="en-US" dirty="0"/>
              <a:t>of the Past in ISU Library’s Digital Collections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University Library</a:t>
            </a:r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Ada Hayden: </a:t>
            </a:r>
            <a:r>
              <a:rPr lang="en-US" sz="2800" dirty="0" smtClean="0">
                <a:hlinkClick r:id="rId2"/>
              </a:rPr>
              <a:t>Radio Talk </a:t>
            </a:r>
            <a:r>
              <a:rPr lang="en-US" sz="2800" dirty="0" smtClean="0"/>
              <a:t>Description of a Prairie</a:t>
            </a:r>
            <a:br>
              <a:rPr lang="en-US" sz="2800" dirty="0" smtClean="0"/>
            </a:br>
            <a:r>
              <a:rPr lang="en-US" sz="2800" dirty="0" smtClean="0"/>
              <a:t>July 3, 1946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68044" y="4524866"/>
            <a:ext cx="3810000" cy="457200"/>
          </a:xfrm>
        </p:spPr>
        <p:txBody>
          <a:bodyPr/>
          <a:lstStyle/>
          <a:p>
            <a:pPr marL="0" indent="0">
              <a:buNone/>
            </a:pPr>
            <a:endParaRPr lang="en-US" sz="1200" dirty="0" smtClean="0">
              <a:hlinkClick r:id="rId3"/>
            </a:endParaRPr>
          </a:p>
          <a:p>
            <a:pPr marL="0" indent="0">
              <a:buNone/>
            </a:pPr>
            <a:r>
              <a:rPr lang="en-US" sz="800" u="sng" dirty="0" err="1" smtClean="0">
                <a:hlinkClick r:id="rId4"/>
              </a:rPr>
              <a:t>Blufftop</a:t>
            </a:r>
            <a:r>
              <a:rPr lang="en-US" sz="800" u="sng" dirty="0" smtClean="0">
                <a:hlinkClick r:id="rId4"/>
              </a:rPr>
              <a:t> </a:t>
            </a:r>
            <a:r>
              <a:rPr lang="en-US" sz="800" u="sng" dirty="0" err="1">
                <a:hlinkClick r:id="rId4"/>
              </a:rPr>
              <a:t>Pasqueflowers</a:t>
            </a:r>
            <a:r>
              <a:rPr lang="en-US" sz="800" u="sng" dirty="0">
                <a:hlinkClick r:id="rId4"/>
              </a:rPr>
              <a:t>"</a:t>
            </a:r>
            <a:r>
              <a:rPr lang="en-US" sz="800" dirty="0"/>
              <a:t> by </a:t>
            </a:r>
            <a:r>
              <a:rPr lang="en-US" sz="800" u="sng" dirty="0">
                <a:hlinkClick r:id="rId5"/>
              </a:rPr>
              <a:t>Brett Whaley</a:t>
            </a:r>
            <a:r>
              <a:rPr lang="en-US" sz="800" dirty="0"/>
              <a:t> is licensed under </a:t>
            </a:r>
            <a:r>
              <a:rPr lang="en-US" sz="800" u="sng" dirty="0">
                <a:hlinkClick r:id="rId6"/>
              </a:rPr>
              <a:t>CC BY-NC 2.0 </a:t>
            </a:r>
            <a:endParaRPr lang="en-US" sz="8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355889"/>
            <a:ext cx="4191000" cy="4674124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…Now for the story of the prairies as our ancestors saw it. In </a:t>
            </a:r>
            <a:r>
              <a:rPr lang="en-US" sz="1400" dirty="0"/>
              <a:t>the early days on spring when the last snowbank had melted away from the reddish-brown grassland, </a:t>
            </a:r>
            <a:r>
              <a:rPr lang="en-US" sz="1400" b="1" dirty="0"/>
              <a:t>many lavender </a:t>
            </a:r>
            <a:r>
              <a:rPr lang="en-US" sz="1400" b="1" dirty="0" err="1"/>
              <a:t>pasque</a:t>
            </a:r>
            <a:r>
              <a:rPr lang="en-US" sz="1400" b="1" dirty="0"/>
              <a:t> flowers lent a bluish cast to gravelly knolls of the rolling northern prairies</a:t>
            </a:r>
            <a:r>
              <a:rPr lang="en-US" sz="1400" dirty="0"/>
              <a:t>. When our grandparents saw these flowers, they knew that winter had ended. Throughout the summer season--the growing season, that is--this prairie exhibited constant change. </a:t>
            </a:r>
            <a:r>
              <a:rPr lang="en-US" sz="1400" b="1" dirty="0"/>
              <a:t>On a breezy July day, waving grasses rhythmically rose and fell with the wind.</a:t>
            </a:r>
            <a:r>
              <a:rPr lang="en-US" sz="1400" dirty="0"/>
              <a:t> </a:t>
            </a:r>
            <a:r>
              <a:rPr lang="en-US" sz="1400" b="1" dirty="0"/>
              <a:t>On a still day</a:t>
            </a:r>
            <a:r>
              <a:rPr lang="en-US" sz="1400" dirty="0"/>
              <a:t>, the pioneers looked out across a prairie that </a:t>
            </a:r>
            <a:r>
              <a:rPr lang="en-US" sz="1400" b="1" dirty="0"/>
              <a:t>resembled a mosaic pattern because of the spots of various shades of green.</a:t>
            </a:r>
            <a:r>
              <a:rPr lang="en-US" sz="1400" dirty="0"/>
              <a:t> These spots marked the boundaries of different types of vegetation. </a:t>
            </a:r>
            <a:r>
              <a:rPr lang="en-US" sz="1400" b="1" dirty="0"/>
              <a:t>And throughout the season a changing panorama of rainbow-hued flowers colored the </a:t>
            </a:r>
            <a:r>
              <a:rPr lang="en-US" sz="1400" b="1" dirty="0" smtClean="0"/>
              <a:t>grassland</a:t>
            </a:r>
            <a:r>
              <a:rPr lang="en-US" sz="1400" dirty="0" smtClean="0"/>
              <a:t>…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University Library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5" y="1828800"/>
            <a:ext cx="409453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042683"/>
          </a:xfrm>
        </p:spPr>
        <p:txBody>
          <a:bodyPr/>
          <a:lstStyle/>
          <a:p>
            <a:pPr algn="ctr"/>
            <a:r>
              <a:rPr lang="en-US" sz="2400" dirty="0" smtClean="0"/>
              <a:t>Charles Christopher Parry</a:t>
            </a:r>
            <a:r>
              <a:rPr lang="en-US" sz="2400" dirty="0"/>
              <a:t>: Gila </a:t>
            </a:r>
            <a:r>
              <a:rPr lang="en-US" sz="2400" dirty="0" smtClean="0"/>
              <a:t>Survey Field Notebook (September 1849  to February 1850)</a:t>
            </a:r>
            <a:br>
              <a:rPr lang="en-US" sz="2400" dirty="0" smtClean="0"/>
            </a:br>
            <a:r>
              <a:rPr lang="en-US" sz="2400" dirty="0" smtClean="0"/>
              <a:t>Description of Mesquite</a:t>
            </a:r>
            <a:endParaRPr lang="en-US" sz="2400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4064"/>
            <a:ext cx="6096000" cy="472883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University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43000"/>
          </a:xfrm>
        </p:spPr>
        <p:txBody>
          <a:bodyPr/>
          <a:lstStyle/>
          <a:p>
            <a:pPr algn="ctr"/>
            <a:r>
              <a:rPr lang="en-US" sz="2400" dirty="0"/>
              <a:t>Charles Christopher Parry: Gila Survey Field </a:t>
            </a:r>
            <a:r>
              <a:rPr lang="en-US" sz="2400" dirty="0" smtClean="0"/>
              <a:t>Notebook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Description </a:t>
            </a:r>
            <a:r>
              <a:rPr lang="en-US" sz="2400" dirty="0"/>
              <a:t>of </a:t>
            </a:r>
            <a:r>
              <a:rPr lang="en-US" sz="2400" dirty="0" smtClean="0"/>
              <a:t>Mesquite - Translation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characteristic tree is found on all the elevated sandy planes, and river bottoms west of the Cordilleras. It </a:t>
            </a:r>
            <a:r>
              <a:rPr lang="en-US" sz="2000" b="1" dirty="0" smtClean="0"/>
              <a:t>varies in character </a:t>
            </a:r>
            <a:r>
              <a:rPr lang="en-US" sz="2000" dirty="0" smtClean="0"/>
              <a:t>according to the nature of the soil. On the </a:t>
            </a:r>
            <a:r>
              <a:rPr lang="en-US" sz="2000" b="1" dirty="0" smtClean="0"/>
              <a:t>more elevated sandy plains </a:t>
            </a:r>
            <a:r>
              <a:rPr lang="en-US" sz="2000" dirty="0" smtClean="0"/>
              <a:t>being of a </a:t>
            </a:r>
            <a:r>
              <a:rPr lang="en-US" sz="2000" b="1" dirty="0" err="1" smtClean="0"/>
              <a:t>shruby</a:t>
            </a:r>
            <a:r>
              <a:rPr lang="en-US" sz="2000" b="1" dirty="0" smtClean="0"/>
              <a:t> character </a:t>
            </a:r>
            <a:r>
              <a:rPr lang="en-US" sz="2000" dirty="0" smtClean="0"/>
              <a:t>its </a:t>
            </a:r>
            <a:r>
              <a:rPr lang="en-US" sz="2000" b="1" dirty="0" smtClean="0"/>
              <a:t>procumbent branches collecting the drifting sand </a:t>
            </a:r>
            <a:r>
              <a:rPr lang="en-US" sz="2000" dirty="0" smtClean="0"/>
              <a:t>in hillocks fortified on all sides with their </a:t>
            </a:r>
            <a:r>
              <a:rPr lang="en-US" sz="2000" b="1" dirty="0" smtClean="0"/>
              <a:t>thorny branches</a:t>
            </a:r>
            <a:r>
              <a:rPr lang="en-US" sz="2000" dirty="0" smtClean="0"/>
              <a:t>. On </a:t>
            </a:r>
            <a:r>
              <a:rPr lang="en-US" sz="2000" b="1" dirty="0" smtClean="0"/>
              <a:t>bottom soil </a:t>
            </a:r>
            <a:r>
              <a:rPr lang="en-US" sz="2000" dirty="0" smtClean="0"/>
              <a:t>it acquires the character of a </a:t>
            </a:r>
            <a:r>
              <a:rPr lang="en-US" sz="2000" b="1" dirty="0" smtClean="0"/>
              <a:t>sizable tree </a:t>
            </a:r>
            <a:r>
              <a:rPr lang="en-US" sz="2000" dirty="0" smtClean="0"/>
              <a:t>* generally[?] sending off </a:t>
            </a:r>
            <a:r>
              <a:rPr lang="en-US" sz="2000" b="1" dirty="0" smtClean="0"/>
              <a:t>radiate branching hunks</a:t>
            </a:r>
            <a:r>
              <a:rPr lang="en-US" sz="2000" dirty="0" smtClean="0"/>
              <a:t>, which spreading with their </a:t>
            </a:r>
            <a:r>
              <a:rPr lang="en-US" sz="2000" b="1" dirty="0" smtClean="0"/>
              <a:t>outside stray close to the ground</a:t>
            </a:r>
            <a:r>
              <a:rPr lang="en-US" sz="2000" dirty="0" smtClean="0"/>
              <a:t> make an </a:t>
            </a:r>
            <a:r>
              <a:rPr lang="en-US" sz="2000" b="1" dirty="0" smtClean="0"/>
              <a:t>impenetrable</a:t>
            </a:r>
            <a:r>
              <a:rPr lang="en-US" sz="2000" dirty="0" smtClean="0"/>
              <a:t> </a:t>
            </a:r>
            <a:r>
              <a:rPr lang="en-US" sz="2000" dirty="0" err="1" smtClean="0"/>
              <a:t>chapperal</a:t>
            </a:r>
            <a:r>
              <a:rPr lang="en-US" sz="2000" dirty="0" smtClean="0"/>
              <a:t> to all but hungry mules. The </a:t>
            </a:r>
            <a:r>
              <a:rPr lang="en-US" sz="2000" b="1" dirty="0" smtClean="0"/>
              <a:t>larger trunks by age acquire a shaggy bark</a:t>
            </a:r>
            <a:r>
              <a:rPr lang="en-US" sz="2000" dirty="0" smtClean="0"/>
              <a:t> – the wood has a large proportion of walnut colored heart wood and is durable, but from its habit of growth seldom affording sticks useful for farming or other purposes. It gives excellent fuel…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University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Mesquite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293526" cy="28003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77" y="2438400"/>
            <a:ext cx="3733800" cy="28003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University Library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412358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"Honey Mesquite"</a:t>
            </a:r>
            <a:r>
              <a:rPr lang="en-US" sz="800" dirty="0"/>
              <a:t> by </a:t>
            </a:r>
            <a:r>
              <a:rPr lang="en-US" sz="800" dirty="0">
                <a:hlinkClick r:id="rId5"/>
              </a:rPr>
              <a:t>K Schneider</a:t>
            </a:r>
            <a:r>
              <a:rPr lang="en-US" sz="800" dirty="0"/>
              <a:t> is licensed under </a:t>
            </a:r>
            <a:r>
              <a:rPr lang="en-US" sz="800" dirty="0">
                <a:hlinkClick r:id="rId6"/>
              </a:rPr>
              <a:t>CC BY-NC 2.0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9994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University Library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1023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George Washington Carver</a:t>
            </a:r>
          </a:p>
        </p:txBody>
      </p:sp>
      <p:pic>
        <p:nvPicPr>
          <p:cNvPr id="5" name="Picture 5" descr="&#10;&#10;Description generated with high confidence">
            <a:hlinkClick r:id="rId2"/>
            <a:extLst>
              <a:ext uri="{FF2B5EF4-FFF2-40B4-BE49-F238E27FC236}">
                <a16:creationId xmlns:a16="http://schemas.microsoft.com/office/drawing/2014/main" id="{937B6220-D05D-4BC4-83B2-9FB8D870C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9400" y="1143000"/>
            <a:ext cx="3337235" cy="46886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University Library</a:t>
            </a:r>
          </a:p>
        </p:txBody>
      </p:sp>
    </p:spTree>
    <p:extLst>
      <p:ext uri="{BB962C8B-B14F-4D97-AF65-F5344CB8AC3E}">
        <p14:creationId xmlns:p14="http://schemas.microsoft.com/office/powerpoint/2010/main" val="781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886635"/>
          </a:xfrm>
        </p:spPr>
        <p:txBody>
          <a:bodyPr/>
          <a:lstStyle/>
          <a:p>
            <a:pPr algn="ctr"/>
            <a:r>
              <a:rPr lang="en-US" dirty="0"/>
              <a:t>Carver Describing a </a:t>
            </a:r>
            <a:r>
              <a:rPr lang="en-US" dirty="0" err="1" smtClean="0"/>
              <a:t>Cercosporas</a:t>
            </a:r>
            <a:endParaRPr lang="en-US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6" y="1039035"/>
            <a:ext cx="3736382" cy="485520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3798585" cy="4827439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8 -28-1899 </a:t>
            </a:r>
          </a:p>
          <a:p>
            <a:pPr marL="0" indent="0">
              <a:buNone/>
            </a:pPr>
            <a:r>
              <a:rPr lang="en-US" sz="1400" dirty="0"/>
              <a:t>My dear Prof. </a:t>
            </a:r>
            <a:r>
              <a:rPr lang="en-US" sz="1400" dirty="0" err="1"/>
              <a:t>Pammel</a:t>
            </a:r>
            <a:r>
              <a:rPr lang="en-US" sz="1400" dirty="0"/>
              <a:t>,</a:t>
            </a:r>
          </a:p>
          <a:p>
            <a:pPr marL="0" indent="0">
              <a:buNone/>
            </a:pPr>
            <a:r>
              <a:rPr lang="en-US" sz="1400" dirty="0"/>
              <a:t>Your esteemed favor of Aug. 17th at hand and contents </a:t>
            </a:r>
            <a:r>
              <a:rPr lang="en-US" sz="1400" dirty="0" err="1"/>
              <a:t>duely</a:t>
            </a:r>
            <a:r>
              <a:rPr lang="en-US" sz="1400" dirty="0"/>
              <a:t> noted. You will find some very </a:t>
            </a:r>
            <a:r>
              <a:rPr lang="en-US" sz="1400" b="1" u="sng" dirty="0"/>
              <a:t>interesting </a:t>
            </a:r>
            <a:r>
              <a:rPr lang="en-US" sz="1400" b="1" u="sng" dirty="0" err="1" smtClean="0"/>
              <a:t>Cercosporas</a:t>
            </a:r>
            <a:r>
              <a:rPr lang="en-US" sz="1400" b="1" dirty="0" smtClean="0"/>
              <a:t> </a:t>
            </a:r>
            <a:r>
              <a:rPr lang="en-US" sz="1400" dirty="0"/>
              <a:t>among these, you may find in some cases that you will have some difficulty in determining of finding them, as they </a:t>
            </a:r>
            <a:r>
              <a:rPr lang="en-US" sz="1400" b="1" u="sng" dirty="0"/>
              <a:t>do not make spots but are confluent over the surface some are situated on the upper side and others are the underside of the leaf</a:t>
            </a:r>
            <a:r>
              <a:rPr lang="en-US" sz="1400" dirty="0"/>
              <a:t>. They seem to be in some cases facultative in others true parasites, and in still others true sap</a:t>
            </a:r>
            <a:r>
              <a:rPr lang="en-US" sz="1400" dirty="0" smtClean="0"/>
              <a:t>.[robes] </a:t>
            </a:r>
            <a:r>
              <a:rPr lang="en-US" sz="1400" b="1" u="sng" dirty="0"/>
              <a:t>the sap. spread over the surface</a:t>
            </a:r>
            <a:r>
              <a:rPr lang="en-US" sz="1400" dirty="0"/>
              <a:t>, the spores are </a:t>
            </a:r>
            <a:r>
              <a:rPr lang="en-US" sz="1400" b="1" u="sng" dirty="0"/>
              <a:t>abnormally long</a:t>
            </a:r>
            <a:r>
              <a:rPr lang="en-US" sz="1400" b="1" dirty="0"/>
              <a:t> </a:t>
            </a:r>
            <a:r>
              <a:rPr lang="en-US" sz="1400" dirty="0"/>
              <a:t>and quite </a:t>
            </a:r>
            <a:r>
              <a:rPr lang="en-US" sz="1400" dirty="0" smtClean="0"/>
              <a:t>hyaline </a:t>
            </a:r>
            <a:r>
              <a:rPr lang="en-US" sz="1400" dirty="0"/>
              <a:t>the one on Hibiscus </a:t>
            </a:r>
            <a:r>
              <a:rPr lang="en-US" sz="1400" dirty="0" err="1"/>
              <a:t>esculentus</a:t>
            </a:r>
            <a:r>
              <a:rPr lang="en-US" sz="1400" dirty="0"/>
              <a:t> is </a:t>
            </a:r>
            <a:r>
              <a:rPr lang="en-US" sz="1400" dirty="0" smtClean="0"/>
              <a:t>an</a:t>
            </a:r>
            <a:r>
              <a:rPr lang="en-US" sz="1400" dirty="0" smtClean="0"/>
              <a:t> </a:t>
            </a:r>
            <a:r>
              <a:rPr lang="en-US" sz="1400" dirty="0"/>
              <a:t>example the more I study this one the more convinced I become that it does not differ much if any from that on </a:t>
            </a:r>
            <a:r>
              <a:rPr lang="en-US" sz="1400" dirty="0" err="1"/>
              <a:t>G</a:t>
            </a:r>
            <a:r>
              <a:rPr lang="en-US" sz="1400" dirty="0" err="1" smtClean="0"/>
              <a:t>ossypium</a:t>
            </a:r>
            <a:r>
              <a:rPr lang="en-US" sz="1400" dirty="0"/>
              <a:t>. I regret in Iowa cases the material was very scarce and I could not send you more. I am sending you the</a:t>
            </a:r>
            <a:r>
              <a:rPr lang="en-US" sz="1200" dirty="0"/>
              <a:t>  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University Library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60748" y="2489611"/>
            <a:ext cx="2009582" cy="2656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5439" y="3077995"/>
            <a:ext cx="3581068" cy="850042"/>
          </a:xfrm>
          <a:custGeom>
            <a:avLst/>
            <a:gdLst>
              <a:gd name="connsiteX0" fmla="*/ 0 w 457200"/>
              <a:gd name="connsiteY0" fmla="*/ 0 h 152400"/>
              <a:gd name="connsiteX1" fmla="*/ 457200 w 457200"/>
              <a:gd name="connsiteY1" fmla="*/ 0 h 152400"/>
              <a:gd name="connsiteX2" fmla="*/ 457200 w 457200"/>
              <a:gd name="connsiteY2" fmla="*/ 152400 h 152400"/>
              <a:gd name="connsiteX3" fmla="*/ 0 w 457200"/>
              <a:gd name="connsiteY3" fmla="*/ 152400 h 152400"/>
              <a:gd name="connsiteX4" fmla="*/ 0 w 457200"/>
              <a:gd name="connsiteY4" fmla="*/ 0 h 152400"/>
              <a:gd name="connsiteX0" fmla="*/ 0 w 462516"/>
              <a:gd name="connsiteY0" fmla="*/ 0 h 333153"/>
              <a:gd name="connsiteX1" fmla="*/ 457200 w 462516"/>
              <a:gd name="connsiteY1" fmla="*/ 0 h 333153"/>
              <a:gd name="connsiteX2" fmla="*/ 462516 w 462516"/>
              <a:gd name="connsiteY2" fmla="*/ 333153 h 333153"/>
              <a:gd name="connsiteX3" fmla="*/ 0 w 462516"/>
              <a:gd name="connsiteY3" fmla="*/ 152400 h 333153"/>
              <a:gd name="connsiteX4" fmla="*/ 0 w 462516"/>
              <a:gd name="connsiteY4" fmla="*/ 0 h 333153"/>
              <a:gd name="connsiteX0" fmla="*/ 0 w 462516"/>
              <a:gd name="connsiteY0" fmla="*/ 0 h 333153"/>
              <a:gd name="connsiteX1" fmla="*/ 457200 w 462516"/>
              <a:gd name="connsiteY1" fmla="*/ 0 h 333153"/>
              <a:gd name="connsiteX2" fmla="*/ 462516 w 462516"/>
              <a:gd name="connsiteY2" fmla="*/ 333153 h 333153"/>
              <a:gd name="connsiteX3" fmla="*/ 0 w 462516"/>
              <a:gd name="connsiteY3" fmla="*/ 168349 h 333153"/>
              <a:gd name="connsiteX4" fmla="*/ 0 w 462516"/>
              <a:gd name="connsiteY4" fmla="*/ 0 h 333153"/>
              <a:gd name="connsiteX0" fmla="*/ 0 w 462516"/>
              <a:gd name="connsiteY0" fmla="*/ 0 h 333153"/>
              <a:gd name="connsiteX1" fmla="*/ 457200 w 462516"/>
              <a:gd name="connsiteY1" fmla="*/ 0 h 333153"/>
              <a:gd name="connsiteX2" fmla="*/ 462516 w 462516"/>
              <a:gd name="connsiteY2" fmla="*/ 333153 h 333153"/>
              <a:gd name="connsiteX3" fmla="*/ 0 w 462516"/>
              <a:gd name="connsiteY3" fmla="*/ 168349 h 333153"/>
              <a:gd name="connsiteX4" fmla="*/ 0 w 462516"/>
              <a:gd name="connsiteY4" fmla="*/ 0 h 333153"/>
              <a:gd name="connsiteX0" fmla="*/ 993803 w 1456319"/>
              <a:gd name="connsiteY0" fmla="*/ 0 h 333153"/>
              <a:gd name="connsiteX1" fmla="*/ 1451003 w 1456319"/>
              <a:gd name="connsiteY1" fmla="*/ 0 h 333153"/>
              <a:gd name="connsiteX2" fmla="*/ 1456319 w 1456319"/>
              <a:gd name="connsiteY2" fmla="*/ 333153 h 333153"/>
              <a:gd name="connsiteX3" fmla="*/ 993803 w 1456319"/>
              <a:gd name="connsiteY3" fmla="*/ 168349 h 333153"/>
              <a:gd name="connsiteX4" fmla="*/ 993803 w 1456319"/>
              <a:gd name="connsiteY4" fmla="*/ 0 h 333153"/>
              <a:gd name="connsiteX0" fmla="*/ 2447302 w 2909818"/>
              <a:gd name="connsiteY0" fmla="*/ 0 h 337433"/>
              <a:gd name="connsiteX1" fmla="*/ 2904502 w 2909818"/>
              <a:gd name="connsiteY1" fmla="*/ 0 h 337433"/>
              <a:gd name="connsiteX2" fmla="*/ 2909818 w 2909818"/>
              <a:gd name="connsiteY2" fmla="*/ 333153 h 337433"/>
              <a:gd name="connsiteX3" fmla="*/ 1815 w 2909818"/>
              <a:gd name="connsiteY3" fmla="*/ 181518 h 337433"/>
              <a:gd name="connsiteX4" fmla="*/ 2447302 w 2909818"/>
              <a:gd name="connsiteY4" fmla="*/ 168349 h 337433"/>
              <a:gd name="connsiteX5" fmla="*/ 2447302 w 2909818"/>
              <a:gd name="connsiteY5" fmla="*/ 0 h 337433"/>
              <a:gd name="connsiteX0" fmla="*/ 2447330 w 2909846"/>
              <a:gd name="connsiteY0" fmla="*/ 0 h 337433"/>
              <a:gd name="connsiteX1" fmla="*/ 2904530 w 2909846"/>
              <a:gd name="connsiteY1" fmla="*/ 0 h 337433"/>
              <a:gd name="connsiteX2" fmla="*/ 2909846 w 2909846"/>
              <a:gd name="connsiteY2" fmla="*/ 333153 h 337433"/>
              <a:gd name="connsiteX3" fmla="*/ 1843 w 2909846"/>
              <a:gd name="connsiteY3" fmla="*/ 181518 h 337433"/>
              <a:gd name="connsiteX4" fmla="*/ 2410116 w 2909846"/>
              <a:gd name="connsiteY4" fmla="*/ 95299 h 337433"/>
              <a:gd name="connsiteX5" fmla="*/ 2447330 w 2909846"/>
              <a:gd name="connsiteY5" fmla="*/ 0 h 337433"/>
              <a:gd name="connsiteX0" fmla="*/ 2703797 w 3166313"/>
              <a:gd name="connsiteY0" fmla="*/ 0 h 419224"/>
              <a:gd name="connsiteX1" fmla="*/ 3160997 w 3166313"/>
              <a:gd name="connsiteY1" fmla="*/ 0 h 419224"/>
              <a:gd name="connsiteX2" fmla="*/ 3166313 w 3166313"/>
              <a:gd name="connsiteY2" fmla="*/ 333153 h 419224"/>
              <a:gd name="connsiteX3" fmla="*/ 385900 w 3166313"/>
              <a:gd name="connsiteY3" fmla="*/ 413951 h 419224"/>
              <a:gd name="connsiteX4" fmla="*/ 258310 w 3166313"/>
              <a:gd name="connsiteY4" fmla="*/ 181518 h 419224"/>
              <a:gd name="connsiteX5" fmla="*/ 2666583 w 3166313"/>
              <a:gd name="connsiteY5" fmla="*/ 95299 h 419224"/>
              <a:gd name="connsiteX6" fmla="*/ 2703797 w 3166313"/>
              <a:gd name="connsiteY6" fmla="*/ 0 h 419224"/>
              <a:gd name="connsiteX0" fmla="*/ 2703797 w 3235424"/>
              <a:gd name="connsiteY0" fmla="*/ 0 h 432421"/>
              <a:gd name="connsiteX1" fmla="*/ 3160997 w 3235424"/>
              <a:gd name="connsiteY1" fmla="*/ 0 h 432421"/>
              <a:gd name="connsiteX2" fmla="*/ 3235424 w 3235424"/>
              <a:gd name="connsiteY2" fmla="*/ 406204 h 432421"/>
              <a:gd name="connsiteX3" fmla="*/ 385900 w 3235424"/>
              <a:gd name="connsiteY3" fmla="*/ 413951 h 432421"/>
              <a:gd name="connsiteX4" fmla="*/ 258310 w 3235424"/>
              <a:gd name="connsiteY4" fmla="*/ 181518 h 432421"/>
              <a:gd name="connsiteX5" fmla="*/ 2666583 w 3235424"/>
              <a:gd name="connsiteY5" fmla="*/ 95299 h 432421"/>
              <a:gd name="connsiteX6" fmla="*/ 2703797 w 3235424"/>
              <a:gd name="connsiteY6" fmla="*/ 0 h 432421"/>
              <a:gd name="connsiteX0" fmla="*/ 2643765 w 3175392"/>
              <a:gd name="connsiteY0" fmla="*/ 0 h 432421"/>
              <a:gd name="connsiteX1" fmla="*/ 3100965 w 3175392"/>
              <a:gd name="connsiteY1" fmla="*/ 0 h 432421"/>
              <a:gd name="connsiteX2" fmla="*/ 3175392 w 3175392"/>
              <a:gd name="connsiteY2" fmla="*/ 406204 h 432421"/>
              <a:gd name="connsiteX3" fmla="*/ 325868 w 3175392"/>
              <a:gd name="connsiteY3" fmla="*/ 413951 h 432421"/>
              <a:gd name="connsiteX4" fmla="*/ 214226 w 3175392"/>
              <a:gd name="connsiteY4" fmla="*/ 320977 h 432421"/>
              <a:gd name="connsiteX5" fmla="*/ 198278 w 3175392"/>
              <a:gd name="connsiteY5" fmla="*/ 181518 h 432421"/>
              <a:gd name="connsiteX6" fmla="*/ 2606551 w 3175392"/>
              <a:gd name="connsiteY6" fmla="*/ 95299 h 432421"/>
              <a:gd name="connsiteX7" fmla="*/ 2643765 w 3175392"/>
              <a:gd name="connsiteY7" fmla="*/ 0 h 432421"/>
              <a:gd name="connsiteX0" fmla="*/ 2604807 w 3136434"/>
              <a:gd name="connsiteY0" fmla="*/ 0 h 432421"/>
              <a:gd name="connsiteX1" fmla="*/ 3062007 w 3136434"/>
              <a:gd name="connsiteY1" fmla="*/ 0 h 432421"/>
              <a:gd name="connsiteX2" fmla="*/ 3136434 w 3136434"/>
              <a:gd name="connsiteY2" fmla="*/ 406204 h 432421"/>
              <a:gd name="connsiteX3" fmla="*/ 286910 w 3136434"/>
              <a:gd name="connsiteY3" fmla="*/ 413951 h 432421"/>
              <a:gd name="connsiteX4" fmla="*/ 175268 w 3136434"/>
              <a:gd name="connsiteY4" fmla="*/ 320977 h 432421"/>
              <a:gd name="connsiteX5" fmla="*/ 286910 w 3136434"/>
              <a:gd name="connsiteY5" fmla="*/ 417270 h 432421"/>
              <a:gd name="connsiteX6" fmla="*/ 159320 w 3136434"/>
              <a:gd name="connsiteY6" fmla="*/ 181518 h 432421"/>
              <a:gd name="connsiteX7" fmla="*/ 2567593 w 3136434"/>
              <a:gd name="connsiteY7" fmla="*/ 95299 h 432421"/>
              <a:gd name="connsiteX8" fmla="*/ 2604807 w 3136434"/>
              <a:gd name="connsiteY8" fmla="*/ 0 h 432421"/>
              <a:gd name="connsiteX0" fmla="*/ 2641167 w 3172794"/>
              <a:gd name="connsiteY0" fmla="*/ 0 h 432421"/>
              <a:gd name="connsiteX1" fmla="*/ 3098367 w 3172794"/>
              <a:gd name="connsiteY1" fmla="*/ 0 h 432421"/>
              <a:gd name="connsiteX2" fmla="*/ 3172794 w 3172794"/>
              <a:gd name="connsiteY2" fmla="*/ 406204 h 432421"/>
              <a:gd name="connsiteX3" fmla="*/ 323270 w 3172794"/>
              <a:gd name="connsiteY3" fmla="*/ 413951 h 432421"/>
              <a:gd name="connsiteX4" fmla="*/ 211628 w 3172794"/>
              <a:gd name="connsiteY4" fmla="*/ 320977 h 432421"/>
              <a:gd name="connsiteX5" fmla="*/ 323270 w 3172794"/>
              <a:gd name="connsiteY5" fmla="*/ 417270 h 432421"/>
              <a:gd name="connsiteX6" fmla="*/ 190363 w 3172794"/>
              <a:gd name="connsiteY6" fmla="*/ 254568 h 432421"/>
              <a:gd name="connsiteX7" fmla="*/ 195680 w 3172794"/>
              <a:gd name="connsiteY7" fmla="*/ 181518 h 432421"/>
              <a:gd name="connsiteX8" fmla="*/ 2603953 w 3172794"/>
              <a:gd name="connsiteY8" fmla="*/ 95299 h 432421"/>
              <a:gd name="connsiteX9" fmla="*/ 2641167 w 3172794"/>
              <a:gd name="connsiteY9" fmla="*/ 0 h 432421"/>
              <a:gd name="connsiteX0" fmla="*/ 2587122 w 3118749"/>
              <a:gd name="connsiteY0" fmla="*/ 0 h 432421"/>
              <a:gd name="connsiteX1" fmla="*/ 3044322 w 3118749"/>
              <a:gd name="connsiteY1" fmla="*/ 0 h 432421"/>
              <a:gd name="connsiteX2" fmla="*/ 3118749 w 3118749"/>
              <a:gd name="connsiteY2" fmla="*/ 406204 h 432421"/>
              <a:gd name="connsiteX3" fmla="*/ 269225 w 3118749"/>
              <a:gd name="connsiteY3" fmla="*/ 413951 h 432421"/>
              <a:gd name="connsiteX4" fmla="*/ 157583 w 3118749"/>
              <a:gd name="connsiteY4" fmla="*/ 320977 h 432421"/>
              <a:gd name="connsiteX5" fmla="*/ 269225 w 3118749"/>
              <a:gd name="connsiteY5" fmla="*/ 417270 h 432421"/>
              <a:gd name="connsiteX6" fmla="*/ 141635 w 3118749"/>
              <a:gd name="connsiteY6" fmla="*/ 181518 h 432421"/>
              <a:gd name="connsiteX7" fmla="*/ 2549908 w 3118749"/>
              <a:gd name="connsiteY7" fmla="*/ 95299 h 432421"/>
              <a:gd name="connsiteX8" fmla="*/ 2587122 w 3118749"/>
              <a:gd name="connsiteY8" fmla="*/ 0 h 432421"/>
              <a:gd name="connsiteX0" fmla="*/ 2587122 w 3118749"/>
              <a:gd name="connsiteY0" fmla="*/ 0 h 434050"/>
              <a:gd name="connsiteX1" fmla="*/ 3044322 w 3118749"/>
              <a:gd name="connsiteY1" fmla="*/ 0 h 434050"/>
              <a:gd name="connsiteX2" fmla="*/ 3118749 w 3118749"/>
              <a:gd name="connsiteY2" fmla="*/ 406204 h 434050"/>
              <a:gd name="connsiteX3" fmla="*/ 269225 w 3118749"/>
              <a:gd name="connsiteY3" fmla="*/ 413951 h 434050"/>
              <a:gd name="connsiteX4" fmla="*/ 269225 w 3118749"/>
              <a:gd name="connsiteY4" fmla="*/ 417270 h 434050"/>
              <a:gd name="connsiteX5" fmla="*/ 141635 w 3118749"/>
              <a:gd name="connsiteY5" fmla="*/ 181518 h 434050"/>
              <a:gd name="connsiteX6" fmla="*/ 2549908 w 3118749"/>
              <a:gd name="connsiteY6" fmla="*/ 95299 h 434050"/>
              <a:gd name="connsiteX7" fmla="*/ 2587122 w 3118749"/>
              <a:gd name="connsiteY7" fmla="*/ 0 h 434050"/>
              <a:gd name="connsiteX0" fmla="*/ 2587122 w 3118749"/>
              <a:gd name="connsiteY0" fmla="*/ 0 h 432421"/>
              <a:gd name="connsiteX1" fmla="*/ 3044322 w 3118749"/>
              <a:gd name="connsiteY1" fmla="*/ 0 h 432421"/>
              <a:gd name="connsiteX2" fmla="*/ 3118749 w 3118749"/>
              <a:gd name="connsiteY2" fmla="*/ 406204 h 432421"/>
              <a:gd name="connsiteX3" fmla="*/ 269225 w 3118749"/>
              <a:gd name="connsiteY3" fmla="*/ 413951 h 432421"/>
              <a:gd name="connsiteX4" fmla="*/ 274542 w 3118749"/>
              <a:gd name="connsiteY4" fmla="*/ 367464 h 432421"/>
              <a:gd name="connsiteX5" fmla="*/ 269225 w 3118749"/>
              <a:gd name="connsiteY5" fmla="*/ 417270 h 432421"/>
              <a:gd name="connsiteX6" fmla="*/ 141635 w 3118749"/>
              <a:gd name="connsiteY6" fmla="*/ 181518 h 432421"/>
              <a:gd name="connsiteX7" fmla="*/ 2549908 w 3118749"/>
              <a:gd name="connsiteY7" fmla="*/ 95299 h 432421"/>
              <a:gd name="connsiteX8" fmla="*/ 2587122 w 3118749"/>
              <a:gd name="connsiteY8" fmla="*/ 0 h 432421"/>
              <a:gd name="connsiteX0" fmla="*/ 2588814 w 3120441"/>
              <a:gd name="connsiteY0" fmla="*/ 0 h 432421"/>
              <a:gd name="connsiteX1" fmla="*/ 3046014 w 3120441"/>
              <a:gd name="connsiteY1" fmla="*/ 0 h 432421"/>
              <a:gd name="connsiteX2" fmla="*/ 3120441 w 3120441"/>
              <a:gd name="connsiteY2" fmla="*/ 406204 h 432421"/>
              <a:gd name="connsiteX3" fmla="*/ 270917 w 3120441"/>
              <a:gd name="connsiteY3" fmla="*/ 413951 h 432421"/>
              <a:gd name="connsiteX4" fmla="*/ 276234 w 3120441"/>
              <a:gd name="connsiteY4" fmla="*/ 367464 h 432421"/>
              <a:gd name="connsiteX5" fmla="*/ 143327 w 3120441"/>
              <a:gd name="connsiteY5" fmla="*/ 181518 h 432421"/>
              <a:gd name="connsiteX6" fmla="*/ 2551600 w 3120441"/>
              <a:gd name="connsiteY6" fmla="*/ 95299 h 432421"/>
              <a:gd name="connsiteX7" fmla="*/ 2588814 w 3120441"/>
              <a:gd name="connsiteY7" fmla="*/ 0 h 432421"/>
              <a:gd name="connsiteX0" fmla="*/ 2712380 w 3244007"/>
              <a:gd name="connsiteY0" fmla="*/ 0 h 432421"/>
              <a:gd name="connsiteX1" fmla="*/ 3169580 w 3244007"/>
              <a:gd name="connsiteY1" fmla="*/ 0 h 432421"/>
              <a:gd name="connsiteX2" fmla="*/ 3244007 w 3244007"/>
              <a:gd name="connsiteY2" fmla="*/ 406204 h 432421"/>
              <a:gd name="connsiteX3" fmla="*/ 394483 w 3244007"/>
              <a:gd name="connsiteY3" fmla="*/ 413951 h 432421"/>
              <a:gd name="connsiteX4" fmla="*/ 266893 w 3244007"/>
              <a:gd name="connsiteY4" fmla="*/ 181518 h 432421"/>
              <a:gd name="connsiteX5" fmla="*/ 2675166 w 3244007"/>
              <a:gd name="connsiteY5" fmla="*/ 95299 h 432421"/>
              <a:gd name="connsiteX6" fmla="*/ 2712380 w 3244007"/>
              <a:gd name="connsiteY6" fmla="*/ 0 h 432421"/>
              <a:gd name="connsiteX0" fmla="*/ 2581061 w 3112688"/>
              <a:gd name="connsiteY0" fmla="*/ 0 h 432421"/>
              <a:gd name="connsiteX1" fmla="*/ 3038261 w 3112688"/>
              <a:gd name="connsiteY1" fmla="*/ 0 h 432421"/>
              <a:gd name="connsiteX2" fmla="*/ 3112688 w 3112688"/>
              <a:gd name="connsiteY2" fmla="*/ 406204 h 432421"/>
              <a:gd name="connsiteX3" fmla="*/ 263164 w 3112688"/>
              <a:gd name="connsiteY3" fmla="*/ 413951 h 432421"/>
              <a:gd name="connsiteX4" fmla="*/ 135574 w 3112688"/>
              <a:gd name="connsiteY4" fmla="*/ 181518 h 432421"/>
              <a:gd name="connsiteX5" fmla="*/ 2543847 w 3112688"/>
              <a:gd name="connsiteY5" fmla="*/ 95299 h 432421"/>
              <a:gd name="connsiteX6" fmla="*/ 2581061 w 3112688"/>
              <a:gd name="connsiteY6" fmla="*/ 0 h 432421"/>
              <a:gd name="connsiteX0" fmla="*/ 2627153 w 3158780"/>
              <a:gd name="connsiteY0" fmla="*/ 0 h 438434"/>
              <a:gd name="connsiteX1" fmla="*/ 3084353 w 3158780"/>
              <a:gd name="connsiteY1" fmla="*/ 0 h 438434"/>
              <a:gd name="connsiteX2" fmla="*/ 3158780 w 3158780"/>
              <a:gd name="connsiteY2" fmla="*/ 406204 h 438434"/>
              <a:gd name="connsiteX3" fmla="*/ 240144 w 3158780"/>
              <a:gd name="connsiteY3" fmla="*/ 423912 h 438434"/>
              <a:gd name="connsiteX4" fmla="*/ 181666 w 3158780"/>
              <a:gd name="connsiteY4" fmla="*/ 181518 h 438434"/>
              <a:gd name="connsiteX5" fmla="*/ 2589939 w 3158780"/>
              <a:gd name="connsiteY5" fmla="*/ 95299 h 438434"/>
              <a:gd name="connsiteX6" fmla="*/ 2627153 w 3158780"/>
              <a:gd name="connsiteY6" fmla="*/ 0 h 438434"/>
              <a:gd name="connsiteX0" fmla="*/ 2676844 w 3208471"/>
              <a:gd name="connsiteY0" fmla="*/ 0 h 438434"/>
              <a:gd name="connsiteX1" fmla="*/ 3134044 w 3208471"/>
              <a:gd name="connsiteY1" fmla="*/ 0 h 438434"/>
              <a:gd name="connsiteX2" fmla="*/ 3208471 w 3208471"/>
              <a:gd name="connsiteY2" fmla="*/ 406204 h 438434"/>
              <a:gd name="connsiteX3" fmla="*/ 220724 w 3208471"/>
              <a:gd name="connsiteY3" fmla="*/ 423912 h 438434"/>
              <a:gd name="connsiteX4" fmla="*/ 231357 w 3208471"/>
              <a:gd name="connsiteY4" fmla="*/ 181518 h 438434"/>
              <a:gd name="connsiteX5" fmla="*/ 2639630 w 3208471"/>
              <a:gd name="connsiteY5" fmla="*/ 95299 h 438434"/>
              <a:gd name="connsiteX6" fmla="*/ 2676844 w 3208471"/>
              <a:gd name="connsiteY6" fmla="*/ 0 h 438434"/>
              <a:gd name="connsiteX0" fmla="*/ 2457118 w 2988745"/>
              <a:gd name="connsiteY0" fmla="*/ 0 h 438434"/>
              <a:gd name="connsiteX1" fmla="*/ 2914318 w 2988745"/>
              <a:gd name="connsiteY1" fmla="*/ 0 h 438434"/>
              <a:gd name="connsiteX2" fmla="*/ 2988745 w 2988745"/>
              <a:gd name="connsiteY2" fmla="*/ 406204 h 438434"/>
              <a:gd name="connsiteX3" fmla="*/ 998 w 2988745"/>
              <a:gd name="connsiteY3" fmla="*/ 423912 h 438434"/>
              <a:gd name="connsiteX4" fmla="*/ 11631 w 2988745"/>
              <a:gd name="connsiteY4" fmla="*/ 181518 h 438434"/>
              <a:gd name="connsiteX5" fmla="*/ 2419904 w 2988745"/>
              <a:gd name="connsiteY5" fmla="*/ 95299 h 438434"/>
              <a:gd name="connsiteX6" fmla="*/ 2457118 w 2988745"/>
              <a:gd name="connsiteY6" fmla="*/ 0 h 438434"/>
              <a:gd name="connsiteX0" fmla="*/ 2457118 w 2988745"/>
              <a:gd name="connsiteY0" fmla="*/ 0 h 438434"/>
              <a:gd name="connsiteX1" fmla="*/ 2914318 w 2988745"/>
              <a:gd name="connsiteY1" fmla="*/ 0 h 438434"/>
              <a:gd name="connsiteX2" fmla="*/ 2988745 w 2988745"/>
              <a:gd name="connsiteY2" fmla="*/ 406204 h 438434"/>
              <a:gd name="connsiteX3" fmla="*/ 998 w 2988745"/>
              <a:gd name="connsiteY3" fmla="*/ 423912 h 438434"/>
              <a:gd name="connsiteX4" fmla="*/ 11631 w 2988745"/>
              <a:gd name="connsiteY4" fmla="*/ 181518 h 438434"/>
              <a:gd name="connsiteX5" fmla="*/ 1254746 w 2988745"/>
              <a:gd name="connsiteY5" fmla="*/ 127872 h 438434"/>
              <a:gd name="connsiteX6" fmla="*/ 2419904 w 2988745"/>
              <a:gd name="connsiteY6" fmla="*/ 95299 h 438434"/>
              <a:gd name="connsiteX7" fmla="*/ 2457118 w 2988745"/>
              <a:gd name="connsiteY7" fmla="*/ 0 h 438434"/>
              <a:gd name="connsiteX0" fmla="*/ 2457118 w 2988745"/>
              <a:gd name="connsiteY0" fmla="*/ 0 h 438434"/>
              <a:gd name="connsiteX1" fmla="*/ 2914318 w 2988745"/>
              <a:gd name="connsiteY1" fmla="*/ 0 h 438434"/>
              <a:gd name="connsiteX2" fmla="*/ 2988745 w 2988745"/>
              <a:gd name="connsiteY2" fmla="*/ 406204 h 438434"/>
              <a:gd name="connsiteX3" fmla="*/ 998 w 2988745"/>
              <a:gd name="connsiteY3" fmla="*/ 423912 h 438434"/>
              <a:gd name="connsiteX4" fmla="*/ 11631 w 2988745"/>
              <a:gd name="connsiteY4" fmla="*/ 181518 h 438434"/>
              <a:gd name="connsiteX5" fmla="*/ 1254746 w 2988745"/>
              <a:gd name="connsiteY5" fmla="*/ 124552 h 438434"/>
              <a:gd name="connsiteX6" fmla="*/ 2419904 w 2988745"/>
              <a:gd name="connsiteY6" fmla="*/ 95299 h 438434"/>
              <a:gd name="connsiteX7" fmla="*/ 2457118 w 2988745"/>
              <a:gd name="connsiteY7" fmla="*/ 0 h 438434"/>
              <a:gd name="connsiteX0" fmla="*/ 2457118 w 2988745"/>
              <a:gd name="connsiteY0" fmla="*/ 0 h 438434"/>
              <a:gd name="connsiteX1" fmla="*/ 2914318 w 2988745"/>
              <a:gd name="connsiteY1" fmla="*/ 0 h 438434"/>
              <a:gd name="connsiteX2" fmla="*/ 2988745 w 2988745"/>
              <a:gd name="connsiteY2" fmla="*/ 406204 h 438434"/>
              <a:gd name="connsiteX3" fmla="*/ 998 w 2988745"/>
              <a:gd name="connsiteY3" fmla="*/ 423912 h 438434"/>
              <a:gd name="connsiteX4" fmla="*/ 11631 w 2988745"/>
              <a:gd name="connsiteY4" fmla="*/ 181518 h 438434"/>
              <a:gd name="connsiteX5" fmla="*/ 1254746 w 2988745"/>
              <a:gd name="connsiteY5" fmla="*/ 124552 h 438434"/>
              <a:gd name="connsiteX6" fmla="*/ 2419904 w 2988745"/>
              <a:gd name="connsiteY6" fmla="*/ 95299 h 438434"/>
              <a:gd name="connsiteX7" fmla="*/ 2457118 w 2988745"/>
              <a:gd name="connsiteY7" fmla="*/ 0 h 438434"/>
              <a:gd name="connsiteX0" fmla="*/ 2457118 w 2988745"/>
              <a:gd name="connsiteY0" fmla="*/ 0 h 438434"/>
              <a:gd name="connsiteX1" fmla="*/ 2914318 w 2988745"/>
              <a:gd name="connsiteY1" fmla="*/ 0 h 438434"/>
              <a:gd name="connsiteX2" fmla="*/ 2988745 w 2988745"/>
              <a:gd name="connsiteY2" fmla="*/ 406204 h 438434"/>
              <a:gd name="connsiteX3" fmla="*/ 998 w 2988745"/>
              <a:gd name="connsiteY3" fmla="*/ 423912 h 438434"/>
              <a:gd name="connsiteX4" fmla="*/ 11631 w 2988745"/>
              <a:gd name="connsiteY4" fmla="*/ 181518 h 438434"/>
              <a:gd name="connsiteX5" fmla="*/ 1244114 w 2988745"/>
              <a:gd name="connsiteY5" fmla="*/ 101309 h 438434"/>
              <a:gd name="connsiteX6" fmla="*/ 2419904 w 2988745"/>
              <a:gd name="connsiteY6" fmla="*/ 95299 h 438434"/>
              <a:gd name="connsiteX7" fmla="*/ 2457118 w 2988745"/>
              <a:gd name="connsiteY7" fmla="*/ 0 h 43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8745" h="438434">
                <a:moveTo>
                  <a:pt x="2457118" y="0"/>
                </a:moveTo>
                <a:lnTo>
                  <a:pt x="2914318" y="0"/>
                </a:lnTo>
                <a:lnTo>
                  <a:pt x="2988745" y="406204"/>
                </a:lnTo>
                <a:cubicBezTo>
                  <a:pt x="2537748" y="440331"/>
                  <a:pt x="485665" y="449184"/>
                  <a:pt x="998" y="423912"/>
                </a:cubicBezTo>
                <a:cubicBezTo>
                  <a:pt x="-774" y="177276"/>
                  <a:pt x="-1660" y="413932"/>
                  <a:pt x="11631" y="181518"/>
                </a:cubicBezTo>
                <a:cubicBezTo>
                  <a:pt x="220589" y="133838"/>
                  <a:pt x="842735" y="115679"/>
                  <a:pt x="1244114" y="101309"/>
                </a:cubicBezTo>
                <a:cubicBezTo>
                  <a:pt x="1645493" y="86939"/>
                  <a:pt x="2219509" y="118271"/>
                  <a:pt x="2419904" y="95299"/>
                </a:cubicBezTo>
                <a:lnTo>
                  <a:pt x="2457118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07032" y="4480683"/>
            <a:ext cx="133971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47800" y="4267200"/>
            <a:ext cx="2514600" cy="2134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Carver Describing a </a:t>
            </a:r>
            <a:r>
              <a:rPr lang="en-US" sz="3200" dirty="0" err="1" smtClean="0"/>
              <a:t>Cercosporas</a:t>
            </a:r>
            <a:r>
              <a:rPr lang="en-US" sz="3200" dirty="0" smtClean="0"/>
              <a:t> (p.2)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0" y="1066800"/>
            <a:ext cx="3747082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best I could to determine them correctly with the limited means I have at my command.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My </a:t>
            </a:r>
            <a:r>
              <a:rPr lang="en-US" sz="1800" dirty="0"/>
              <a:t>paper I think will be more useful as published in your Bien. Rept. than in the Acad. of Science Rept. as it will have a wider distribution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Thank you for Miss </a:t>
            </a:r>
            <a:r>
              <a:rPr lang="en-US" sz="1800" dirty="0" err="1"/>
              <a:t>Cales</a:t>
            </a:r>
            <a:r>
              <a:rPr lang="en-US" sz="1800" dirty="0"/>
              <a:t> kindly remembrance. I find this group of </a:t>
            </a:r>
            <a:r>
              <a:rPr lang="en-US" sz="1800" dirty="0" err="1"/>
              <a:t>Cer</a:t>
            </a:r>
            <a:r>
              <a:rPr lang="en-US" sz="1800" dirty="0"/>
              <a:t>. a very interesting one indeed.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With best wishes to all.</a:t>
            </a:r>
          </a:p>
          <a:p>
            <a:pPr marL="0" indent="0">
              <a:buNone/>
            </a:pPr>
            <a:r>
              <a:rPr lang="en-US" sz="1800" dirty="0"/>
              <a:t>Geo. W. Carver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University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Image of </a:t>
            </a:r>
            <a:r>
              <a:rPr lang="en-US" dirty="0" err="1" smtClean="0"/>
              <a:t>Cercospora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on a Beach Morning Glory Leaf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41148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University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Carver Specimen sent to </a:t>
            </a:r>
            <a:r>
              <a:rPr lang="en-US" dirty="0" err="1" smtClean="0"/>
              <a:t>Pammel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Collected August 17, 1899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0" y="1981200"/>
            <a:ext cx="3927376" cy="274319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39" y="1828800"/>
            <a:ext cx="4709289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University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Ada Hayden &amp; Prairie Documentation</a:t>
            </a:r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800"/>
            <a:ext cx="3493761" cy="47244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University Library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Ada Hayden Lantern Slide: Field Bordering </a:t>
            </a:r>
            <a:br>
              <a:rPr lang="en-US" sz="2800" dirty="0" smtClean="0"/>
            </a:br>
            <a:r>
              <a:rPr lang="en-US" sz="2800" dirty="0" smtClean="0"/>
              <a:t>Lost Island Lake (NW Iowa)</a:t>
            </a:r>
            <a:endParaRPr lang="en-US" sz="2800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63977"/>
            <a:ext cx="5943600" cy="480858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University Library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Ada Hayden: Botanical Drawings of Oak Trees in Winter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University Library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4209" y="392727"/>
            <a:ext cx="4599383" cy="6477002"/>
          </a:xfrm>
        </p:spPr>
      </p:pic>
    </p:spTree>
    <p:extLst>
      <p:ext uri="{BB962C8B-B14F-4D97-AF65-F5344CB8AC3E}">
        <p14:creationId xmlns:p14="http://schemas.microsoft.com/office/powerpoint/2010/main" val="31582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PowerPoint.pot</Template>
  <TotalTime>972</TotalTime>
  <Words>624</Words>
  <Application>Microsoft Office PowerPoint</Application>
  <PresentationFormat>On-screen Show (4:3)</PresentationFormat>
  <Paragraphs>67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Geneva</vt:lpstr>
      <vt:lpstr>Times</vt:lpstr>
      <vt:lpstr>Univers 65</vt:lpstr>
      <vt:lpstr>Univers 67 CondensedBold</vt:lpstr>
      <vt:lpstr>PowerPoint</vt:lpstr>
      <vt:lpstr>Observing &amp; Communicating Observations of Nature</vt:lpstr>
      <vt:lpstr>George Washington Carver</vt:lpstr>
      <vt:lpstr>Carver Describing a Cercosporas</vt:lpstr>
      <vt:lpstr>Carver Describing a Cercosporas (p.2)</vt:lpstr>
      <vt:lpstr>Image of Cercospora  on a Beach Morning Glory Leaf</vt:lpstr>
      <vt:lpstr>Carver Specimen sent to Pammel Collected August 17, 1899</vt:lpstr>
      <vt:lpstr>Ada Hayden &amp; Prairie Documentation</vt:lpstr>
      <vt:lpstr>Ada Hayden Lantern Slide: Field Bordering  Lost Island Lake (NW Iowa)</vt:lpstr>
      <vt:lpstr>Ada Hayden: Botanical Drawings of Oak Trees in Winter</vt:lpstr>
      <vt:lpstr>Ada Hayden: Radio Talk Description of a Prairie July 3, 1946</vt:lpstr>
      <vt:lpstr>Charles Christopher Parry: Gila Survey Field Notebook (September 1849  to February 1850) Description of Mesquite</vt:lpstr>
      <vt:lpstr>Charles Christopher Parry: Gila Survey Field Notebook Description of Mesquite - Translation</vt:lpstr>
      <vt:lpstr>Mesquite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Thomasson</dc:creator>
  <cp:lastModifiedBy>Sullivan, Laura [LIB]</cp:lastModifiedBy>
  <cp:revision>75</cp:revision>
  <dcterms:created xsi:type="dcterms:W3CDTF">2016-12-19T18:10:52Z</dcterms:created>
  <dcterms:modified xsi:type="dcterms:W3CDTF">2019-06-11T03:17:13Z</dcterms:modified>
</cp:coreProperties>
</file>